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4" r:id="rId3"/>
    <p:sldId id="265" r:id="rId4"/>
    <p:sldId id="268" r:id="rId5"/>
    <p:sldId id="269" r:id="rId6"/>
    <p:sldId id="271" r:id="rId7"/>
    <p:sldId id="278" r:id="rId8"/>
    <p:sldId id="276" r:id="rId9"/>
    <p:sldId id="277" r:id="rId10"/>
    <p:sldId id="274" r:id="rId11"/>
    <p:sldId id="275" r:id="rId12"/>
  </p:sldIdLst>
  <p:sldSz cx="9144000" cy="6858000" type="screen4x3"/>
  <p:notesSz cx="7099300" cy="10234613"/>
  <p:custDataLst>
    <p:tags r:id="rId1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58">
          <p15:clr>
            <a:srgbClr val="A4A3A4"/>
          </p15:clr>
        </p15:guide>
        <p15:guide id="2" pos="5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0" autoAdjust="0"/>
    <p:restoredTop sz="95429" autoAdjust="0"/>
  </p:normalViewPr>
  <p:slideViewPr>
    <p:cSldViewPr snapToGrid="0" showGuides="1">
      <p:cViewPr varScale="1">
        <p:scale>
          <a:sx n="116" d="100"/>
          <a:sy n="116" d="100"/>
        </p:scale>
        <p:origin x="540" y="108"/>
      </p:cViewPr>
      <p:guideLst>
        <p:guide orient="horz" pos="4258"/>
        <p:guide pos="55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/>
              <a:pPr>
                <a:defRPr/>
              </a:pPr>
              <a:t>11.09.2017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/>
              <a:pPr>
                <a:defRPr/>
              </a:pPr>
              <a:t>11.09.2017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DB79B9A-35EE-4156-AEAA-A71D25E1C59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87338" y="6227763"/>
            <a:ext cx="731837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86" y="6229349"/>
            <a:ext cx="3524176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87338" y="6227763"/>
            <a:ext cx="731837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86" y="6229349"/>
            <a:ext cx="3524176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880151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8" y="1267102"/>
            <a:ext cx="8569325" cy="455954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Aft>
                <a:spcPts val="600"/>
              </a:spcAft>
              <a:defRPr/>
            </a:lvl1pPr>
            <a:lvl2pPr>
              <a:lnSpc>
                <a:spcPct val="120000"/>
              </a:lnSpc>
              <a:spcAft>
                <a:spcPts val="600"/>
              </a:spcAft>
              <a:defRPr/>
            </a:lvl2pPr>
            <a:lvl3pPr>
              <a:lnSpc>
                <a:spcPct val="120000"/>
              </a:lnSpc>
              <a:spcAft>
                <a:spcPts val="600"/>
              </a:spcAft>
              <a:defRPr/>
            </a:lvl3pPr>
            <a:lvl4pPr>
              <a:lnSpc>
                <a:spcPct val="120000"/>
              </a:lnSpc>
              <a:spcAft>
                <a:spcPts val="600"/>
              </a:spcAft>
              <a:defRPr/>
            </a:lvl4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87338" y="6227763"/>
            <a:ext cx="731837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287338" y="2487613"/>
            <a:ext cx="8569325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Vielen Dank</a:t>
            </a:r>
            <a:br>
              <a:rPr lang="de-DE" dirty="0" smtClean="0"/>
            </a:br>
            <a:r>
              <a:rPr lang="de-DE" dirty="0" smtClean="0"/>
              <a:t>für Ihre Aufmerksamkeit</a:t>
            </a:r>
            <a:endParaRPr lang="en-US" dirty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3988800"/>
            <a:ext cx="8569325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86" y="6229349"/>
            <a:ext cx="3524176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87338" y="6227763"/>
            <a:ext cx="731837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287338" y="2487613"/>
            <a:ext cx="8569325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endParaRPr lang="de-DE" baseline="0" dirty="0" smtClean="0"/>
          </a:p>
          <a:p>
            <a:pPr fontAlgn="auto">
              <a:spcAft>
                <a:spcPts val="0"/>
              </a:spcAft>
              <a:defRPr/>
            </a:pP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endParaRPr lang="en-US" dirty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3988800"/>
            <a:ext cx="8569325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86" y="6229349"/>
            <a:ext cx="3524176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7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69" y="348649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55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81438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13"/>
          <p:cNvSpPr txBox="1">
            <a:spLocks noChangeArrowheads="1"/>
          </p:cNvSpPr>
          <p:nvPr/>
        </p:nvSpPr>
        <p:spPr bwMode="auto">
          <a:xfrm>
            <a:off x="288925" y="622776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A85AB943-3C13-4E59-B7C9-83EC3BB520C0}" type="slidenum">
              <a:rPr lang="de-DE" altLang="de-DE" sz="900" smtClean="0">
                <a:solidFill>
                  <a:schemeClr val="tx2"/>
                </a:solidFill>
              </a:rPr>
              <a:pPr eaLnBrk="1" hangingPunct="1">
                <a:defRPr/>
              </a:pPr>
              <a:t>‹#›</a:t>
            </a:fld>
            <a:endParaRPr lang="de-DE" altLang="de-DE" sz="900" dirty="0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86" y="6229349"/>
            <a:ext cx="3524176" cy="4191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  <p:sldLayoutId id="2147483752" r:id="rId3"/>
    <p:sldLayoutId id="2147483770" r:id="rId4"/>
    <p:sldLayoutId id="2147483771" r:id="rId5"/>
    <p:sldLayoutId id="2147483772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Analysis with LAMPS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Description of </a:t>
            </a:r>
            <a:r>
              <a:rPr lang="en-US" dirty="0"/>
              <a:t>D</a:t>
            </a:r>
            <a:r>
              <a:rPr lang="en-US" dirty="0" smtClean="0"/>
              <a:t>ata Input and Output during SLS build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r="-159"/>
          <a:stretch/>
        </p:blipFill>
        <p:spPr>
          <a:xfrm>
            <a:off x="1198418" y="533295"/>
            <a:ext cx="6747163" cy="37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during Build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Data</a:t>
            </a:r>
            <a:endParaRPr lang="en-US" dirty="0"/>
          </a:p>
        </p:txBody>
      </p:sp>
      <p:pic>
        <p:nvPicPr>
          <p:cNvPr id="5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7" y="2641497"/>
            <a:ext cx="3292313" cy="3250495"/>
          </a:xfrm>
          <a:prstGeom prst="rect">
            <a:avLst/>
          </a:prstGeom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305288" y="2641497"/>
            <a:ext cx="4234620" cy="3250495"/>
            <a:chOff x="4380084" y="1712760"/>
            <a:chExt cx="4243160" cy="3478559"/>
          </a:xfrm>
        </p:grpSpPr>
        <p:pic>
          <p:nvPicPr>
            <p:cNvPr id="6" name="timeLaps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4383751" y="1712760"/>
              <a:ext cx="4239493" cy="34785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80084" y="1917840"/>
              <a:ext cx="4243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>
                  <a:solidFill>
                    <a:schemeClr val="accent5">
                      <a:lumMod val="75000"/>
                    </a:schemeClr>
                  </a:solidFill>
                </a:rPr>
                <a:t>Single Scan Line Test Video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0084" y="3654239"/>
              <a:ext cx="4243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5">
                      <a:lumMod val="75000"/>
                    </a:schemeClr>
                  </a:solidFill>
                </a:rPr>
                <a:t>Each frame ≈ 0.03 seconds</a:t>
              </a:r>
            </a:p>
            <a:p>
              <a:pPr algn="ctr"/>
              <a:endParaRPr lang="en-US" sz="1400" dirty="0" smtClean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accent5">
                      <a:lumMod val="75000"/>
                    </a:schemeClr>
                  </a:solidFill>
                </a:rPr>
                <a:t>Click on Video to play it.</a:t>
              </a:r>
            </a:p>
          </p:txBody>
        </p:sp>
      </p:grpSp>
      <p:sp>
        <p:nvSpPr>
          <p:cNvPr id="1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98398" y="1182702"/>
            <a:ext cx="8557602" cy="1554612"/>
          </a:xfrm>
        </p:spPr>
        <p:txBody>
          <a:bodyPr/>
          <a:lstStyle/>
          <a:p>
            <a:r>
              <a:rPr lang="en-US" dirty="0" smtClean="0"/>
              <a:t>OCT image on the right is B-Scan of the powder before and after the laser melted a line horizontally</a:t>
            </a:r>
          </a:p>
          <a:p>
            <a:r>
              <a:rPr lang="en-US" dirty="0" smtClean="0"/>
              <a:t>Image shows a B-scan which consists of ca. </a:t>
            </a:r>
            <a:r>
              <a:rPr lang="en-US" dirty="0"/>
              <a:t>7000 </a:t>
            </a:r>
            <a:r>
              <a:rPr lang="en-US" dirty="0" smtClean="0"/>
              <a:t>A-scans (each A-scan is a column)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679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during Build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Data I/O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Required data for OCT measurement</a:t>
            </a:r>
          </a:p>
          <a:p>
            <a:pPr lvl="1"/>
            <a:r>
              <a:rPr lang="en-US" dirty="0" smtClean="0"/>
              <a:t>Set OCT parameters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 set data collection time (how long)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Specify file storage location</a:t>
            </a:r>
            <a:endParaRPr lang="en-US" dirty="0" smtClean="0"/>
          </a:p>
          <a:p>
            <a:r>
              <a:rPr lang="en-US" dirty="0" smtClean="0"/>
              <a:t>OCT doesn’t require extra information during build, it will record for the time specified</a:t>
            </a:r>
          </a:p>
          <a:p>
            <a:r>
              <a:rPr lang="en-US" dirty="0" smtClean="0"/>
              <a:t>As of now, OCT is not used in any control loop </a:t>
            </a:r>
            <a:r>
              <a:rPr lang="en-US" dirty="0" smtClean="0">
                <a:sym typeface="Wingdings" panose="05000000000000000000" pitchFamily="2" charset="2"/>
              </a:rPr>
              <a:t> build will process regardless of OCT measurement</a:t>
            </a:r>
            <a:endParaRPr lang="en-US" dirty="0" smtClean="0"/>
          </a:p>
          <a:p>
            <a:r>
              <a:rPr lang="en-US" dirty="0" smtClean="0"/>
              <a:t>What data is recorded during </a:t>
            </a:r>
            <a:r>
              <a:rPr lang="en-US" dirty="0"/>
              <a:t>the build for either diagnostics or post build analysis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Raw data is stored in a binary file in the storage location specified</a:t>
            </a:r>
          </a:p>
          <a:p>
            <a:pPr lvl="1"/>
            <a:r>
              <a:rPr lang="en-US" dirty="0" smtClean="0"/>
              <a:t>OCT parameters are stored in a text file in the same storage location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LAMPS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8" y="1390670"/>
            <a:ext cx="4416467" cy="4435971"/>
          </a:xfrm>
        </p:spPr>
        <p:txBody>
          <a:bodyPr/>
          <a:lstStyle/>
          <a:p>
            <a:r>
              <a:rPr lang="en-US" dirty="0" smtClean="0"/>
              <a:t>Laser Additive Manufacturing Pilot System (LAMPS)</a:t>
            </a:r>
          </a:p>
          <a:p>
            <a:r>
              <a:rPr lang="en-US" dirty="0" smtClean="0"/>
              <a:t>SLS </a:t>
            </a:r>
            <a:r>
              <a:rPr lang="en-US" dirty="0"/>
              <a:t>testbed designed and built at UT Austin for process control </a:t>
            </a:r>
            <a:r>
              <a:rPr lang="en-US" dirty="0" smtClean="0"/>
              <a:t>research</a:t>
            </a:r>
          </a:p>
          <a:p>
            <a:r>
              <a:rPr lang="en-US" dirty="0" smtClean="0"/>
              <a:t>Open </a:t>
            </a:r>
            <a:r>
              <a:rPr lang="en-US" dirty="0"/>
              <a:t>Architecture Software </a:t>
            </a:r>
            <a:r>
              <a:rPr lang="en-US" dirty="0" smtClean="0"/>
              <a:t>allowing access</a:t>
            </a:r>
            <a:r>
              <a:rPr lang="en-US" dirty="0"/>
              <a:t> </a:t>
            </a:r>
            <a:r>
              <a:rPr lang="en-US" dirty="0" smtClean="0"/>
              <a:t>to all </a:t>
            </a:r>
            <a:r>
              <a:rPr lang="en-US" dirty="0"/>
              <a:t>process </a:t>
            </a:r>
            <a:r>
              <a:rPr lang="en-US" dirty="0" smtClean="0"/>
              <a:t>parameters</a:t>
            </a:r>
          </a:p>
          <a:p>
            <a:r>
              <a:rPr lang="en-US" dirty="0">
                <a:solidFill>
                  <a:srgbClr val="000000"/>
                </a:solidFill>
              </a:rPr>
              <a:t>Enable examination of polymers up to PEEK/PAEK/PEKK class: </a:t>
            </a:r>
            <a:r>
              <a:rPr lang="en-US" i="1" dirty="0">
                <a:solidFill>
                  <a:srgbClr val="000000"/>
                </a:solidFill>
              </a:rPr>
              <a:t>(Process temps as high as 350  C) </a:t>
            </a:r>
          </a:p>
          <a:p>
            <a:r>
              <a:rPr lang="en-US" dirty="0">
                <a:solidFill>
                  <a:srgbClr val="000000"/>
                </a:solidFill>
              </a:rPr>
              <a:t>Provide In-situ measurement access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Screen Shot 2013-08-17 at 10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1390671"/>
            <a:ext cx="4044005" cy="39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LAMPS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Sensors and Actuators implemented in LAMPS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267102"/>
            <a:ext cx="4913622" cy="4559540"/>
          </a:xfrm>
        </p:spPr>
        <p:txBody>
          <a:bodyPr/>
          <a:lstStyle/>
          <a:p>
            <a:r>
              <a:rPr lang="en-US" sz="1600" dirty="0" smtClean="0"/>
              <a:t>Sensors</a:t>
            </a:r>
            <a:endParaRPr lang="en-US" sz="1600" dirty="0"/>
          </a:p>
          <a:p>
            <a:pPr marL="559000" lvl="1" indent="-342900">
              <a:buFont typeface="+mj-lt"/>
              <a:buAutoNum type="arabicPeriod"/>
            </a:pPr>
            <a:r>
              <a:rPr lang="en-US" sz="1400" dirty="0" smtClean="0"/>
              <a:t>2 x </a:t>
            </a:r>
            <a:r>
              <a:rPr lang="en-US" sz="1400" dirty="0"/>
              <a:t>MWIR Cameras</a:t>
            </a:r>
          </a:p>
          <a:p>
            <a:pPr marL="559000" lvl="1" indent="-342900">
              <a:buFont typeface="+mj-lt"/>
              <a:buAutoNum type="arabicPeriod"/>
            </a:pPr>
            <a:r>
              <a:rPr lang="en-US" sz="1400" dirty="0" smtClean="0"/>
              <a:t>1 x </a:t>
            </a:r>
            <a:r>
              <a:rPr lang="en-US" sz="1400" dirty="0"/>
              <a:t>Visual Camera</a:t>
            </a:r>
          </a:p>
          <a:p>
            <a:pPr marL="559000" lvl="1" indent="-342900">
              <a:buFont typeface="+mj-lt"/>
              <a:buAutoNum type="arabicPeriod"/>
            </a:pPr>
            <a:r>
              <a:rPr lang="en-US" sz="1400" dirty="0" smtClean="0"/>
              <a:t>&gt; 50 Thermocouples </a:t>
            </a:r>
          </a:p>
          <a:p>
            <a:pPr marL="559000" lvl="1" indent="-342900">
              <a:buFont typeface="+mj-lt"/>
              <a:buAutoNum type="arabicPeriod"/>
            </a:pPr>
            <a:r>
              <a:rPr lang="en-US" sz="1400" dirty="0" smtClean="0"/>
              <a:t>1 x Optical Coherence Tomography (OCT) System</a:t>
            </a:r>
            <a:endParaRPr lang="en-US" sz="1400" dirty="0"/>
          </a:p>
          <a:p>
            <a:r>
              <a:rPr lang="en-US" sz="1600" dirty="0"/>
              <a:t>Actuators</a:t>
            </a:r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 smtClean="0"/>
              <a:t>1 x Laser with 2 axis </a:t>
            </a:r>
            <a:r>
              <a:rPr lang="en-US" sz="1400" dirty="0" err="1" smtClean="0"/>
              <a:t>Galvometers</a:t>
            </a:r>
            <a:endParaRPr lang="en-US" sz="1400" dirty="0"/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/>
              <a:t>3</a:t>
            </a:r>
            <a:r>
              <a:rPr lang="en-US" sz="1400" dirty="0" smtClean="0"/>
              <a:t> x Quartz </a:t>
            </a:r>
            <a:r>
              <a:rPr lang="en-US" sz="1400" dirty="0"/>
              <a:t>Lamps</a:t>
            </a:r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 smtClean="0"/>
              <a:t>&gt; 10 Strip Heaters</a:t>
            </a:r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 smtClean="0"/>
              <a:t>Piston height adjustment (layer thickness)</a:t>
            </a:r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 smtClean="0"/>
              <a:t>Powder spreading roller (translation and rotation independent control)</a:t>
            </a:r>
          </a:p>
          <a:p>
            <a:pPr marL="559000" lvl="1" indent="-342900">
              <a:buFont typeface="+mj-lt"/>
              <a:buAutoNum type="arabicPeriod" startAt="5"/>
            </a:pPr>
            <a:r>
              <a:rPr lang="en-US" sz="1400" dirty="0" smtClean="0"/>
              <a:t>Nitrogen flow rate (manual valve control, can be other gas) and pre-heating</a:t>
            </a:r>
          </a:p>
          <a:p>
            <a:endParaRPr lang="en-US" dirty="0"/>
          </a:p>
        </p:txBody>
      </p:sp>
      <p:pic>
        <p:nvPicPr>
          <p:cNvPr id="5" name="Picture 4" descr="C:\Users\tbp397\Desktop\LAMPS CAD\CAD Model reUpload\Build Box Section View3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3" r="29579"/>
          <a:stretch/>
        </p:blipFill>
        <p:spPr bwMode="auto">
          <a:xfrm>
            <a:off x="4835332" y="1654053"/>
            <a:ext cx="4020668" cy="394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44715" y="2207513"/>
            <a:ext cx="288324" cy="28008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8000" y="1331831"/>
            <a:ext cx="602293" cy="815339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1, 4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15323" y="1784813"/>
            <a:ext cx="288324" cy="28008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4763" y="1972700"/>
            <a:ext cx="288324" cy="28008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00736" y="3728784"/>
            <a:ext cx="288324" cy="2800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81658" y="4849420"/>
            <a:ext cx="288324" cy="2800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48026" y="4849420"/>
            <a:ext cx="288324" cy="2800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2898" y="3931018"/>
            <a:ext cx="288324" cy="2800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and Actuators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produced by Sensors – </a:t>
            </a:r>
            <a:r>
              <a:rPr lang="en-US" dirty="0" err="1" smtClean="0"/>
              <a:t>Powderbed</a:t>
            </a:r>
            <a:r>
              <a:rPr lang="en-US" dirty="0" smtClean="0"/>
              <a:t> IR camera &amp; Thermocouples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7" y="1267102"/>
            <a:ext cx="5320983" cy="4559540"/>
          </a:xfrm>
        </p:spPr>
        <p:txBody>
          <a:bodyPr/>
          <a:lstStyle/>
          <a:p>
            <a:r>
              <a:rPr lang="en-US" dirty="0"/>
              <a:t>6701 MWIR </a:t>
            </a:r>
            <a:r>
              <a:rPr lang="en-US" dirty="0" smtClean="0"/>
              <a:t>(30 – 60 Hz </a:t>
            </a:r>
            <a:r>
              <a:rPr lang="en-US" dirty="0" smtClean="0"/>
              <a:t>currently used framerate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Up to 126 Hz in full window mode (640 x 512 pixels)</a:t>
            </a:r>
            <a:endParaRPr lang="en-US" dirty="0" smtClean="0"/>
          </a:p>
          <a:p>
            <a:pPr lvl="1"/>
            <a:r>
              <a:rPr lang="en-US" dirty="0" smtClean="0"/>
              <a:t>Provides multiple Region of Interest (ROI) mean for</a:t>
            </a:r>
            <a:endParaRPr lang="en-US" dirty="0"/>
          </a:p>
          <a:p>
            <a:pPr lvl="2"/>
            <a:r>
              <a:rPr lang="en-US" dirty="0"/>
              <a:t>Drop zone</a:t>
            </a:r>
          </a:p>
          <a:p>
            <a:pPr lvl="2"/>
            <a:r>
              <a:rPr lang="en-US" dirty="0" smtClean="0"/>
              <a:t>Build Surface </a:t>
            </a:r>
            <a:r>
              <a:rPr lang="en-US" dirty="0"/>
              <a:t>(1 Hz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ROI temperatures used to control quartz lamp powers</a:t>
            </a:r>
            <a:endParaRPr lang="en-US" dirty="0"/>
          </a:p>
          <a:p>
            <a:pPr lvl="1"/>
            <a:r>
              <a:rPr lang="en-US" dirty="0" smtClean="0"/>
              <a:t>Provides real-time video for user monitoring</a:t>
            </a:r>
            <a:endParaRPr lang="en-US" dirty="0"/>
          </a:p>
          <a:p>
            <a:r>
              <a:rPr lang="en-US" dirty="0" smtClean="0"/>
              <a:t>Thermocouples (1-2 Hz)</a:t>
            </a:r>
          </a:p>
          <a:p>
            <a:pPr lvl="1"/>
            <a:r>
              <a:rPr lang="en-US" dirty="0" smtClean="0"/>
              <a:t>Locations</a:t>
            </a:r>
          </a:p>
          <a:p>
            <a:pPr lvl="2"/>
            <a:r>
              <a:rPr lang="en-US" dirty="0" smtClean="0"/>
              <a:t>Chamber walls</a:t>
            </a:r>
          </a:p>
          <a:p>
            <a:pPr lvl="2"/>
            <a:r>
              <a:rPr lang="en-US" dirty="0" smtClean="0"/>
              <a:t>Chamber atmosphere</a:t>
            </a:r>
          </a:p>
          <a:p>
            <a:pPr lvl="2"/>
            <a:r>
              <a:rPr lang="en-US" dirty="0" smtClean="0"/>
              <a:t>Build box / piston walls and optional manual insertion into powder</a:t>
            </a:r>
          </a:p>
        </p:txBody>
      </p:sp>
      <p:pic>
        <p:nvPicPr>
          <p:cNvPr id="5" name="Picture 4" descr="C:\Users\tbp397\Desktop\Imgavg pre Keystone 302 num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10015" r="9681" b="12101"/>
          <a:stretch/>
        </p:blipFill>
        <p:spPr bwMode="auto">
          <a:xfrm>
            <a:off x="5653037" y="1541037"/>
            <a:ext cx="3136841" cy="243605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32848" y="1267102"/>
            <a:ext cx="2377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6701 MWIR IR image</a:t>
            </a:r>
            <a:endParaRPr lang="en-US" sz="1400" dirty="0"/>
          </a:p>
        </p:txBody>
      </p:sp>
      <p:pic>
        <p:nvPicPr>
          <p:cNvPr id="7" name="Picture 18" descr="C:\Users\tbp397\Desktop\Imgavg 302 surf after correction num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5087" r="5802" b="4963"/>
          <a:stretch/>
        </p:blipFill>
        <p:spPr bwMode="auto">
          <a:xfrm>
            <a:off x="5586916" y="4102168"/>
            <a:ext cx="3269084" cy="1724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produced by </a:t>
            </a:r>
            <a:r>
              <a:rPr lang="en-US" dirty="0" smtClean="0"/>
              <a:t>Sensors – </a:t>
            </a:r>
            <a:r>
              <a:rPr lang="en-US" dirty="0" err="1" smtClean="0"/>
              <a:t>Boresighted</a:t>
            </a:r>
            <a:r>
              <a:rPr lang="en-US" dirty="0" smtClean="0"/>
              <a:t> &amp; Visual Camera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8" y="1267102"/>
            <a:ext cx="4367789" cy="4559540"/>
          </a:xfrm>
        </p:spPr>
        <p:txBody>
          <a:bodyPr/>
          <a:lstStyle/>
          <a:p>
            <a:r>
              <a:rPr lang="en-US" dirty="0" smtClean="0"/>
              <a:t>FLIR </a:t>
            </a:r>
            <a:r>
              <a:rPr lang="en-US" dirty="0" smtClean="0"/>
              <a:t>SC8240 IR </a:t>
            </a:r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Up to 2,243 Hz framerate at </a:t>
            </a:r>
            <a:r>
              <a:rPr lang="en-US" dirty="0"/>
              <a:t>64x64 </a:t>
            </a:r>
            <a:r>
              <a:rPr lang="en-US" dirty="0" smtClean="0"/>
              <a:t>pixels, area of pixel is roughly 300 x 340 microns</a:t>
            </a:r>
            <a:endParaRPr lang="en-US" dirty="0" smtClean="0"/>
          </a:p>
          <a:p>
            <a:pPr lvl="1"/>
            <a:r>
              <a:rPr lang="en-US" dirty="0" smtClean="0"/>
              <a:t>132 Hz frame rate for full window </a:t>
            </a:r>
            <a:r>
              <a:rPr lang="en-US" dirty="0" smtClean="0">
                <a:solidFill>
                  <a:srgbClr val="FF0000"/>
                </a:solidFill>
              </a:rPr>
              <a:t>(pixels?)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Boresighted</a:t>
            </a:r>
            <a:r>
              <a:rPr lang="en-US" dirty="0" smtClean="0"/>
              <a:t> </a:t>
            </a:r>
            <a:r>
              <a:rPr lang="en-US" dirty="0"/>
              <a:t>with CO₂ </a:t>
            </a:r>
            <a:r>
              <a:rPr lang="en-US" dirty="0" smtClean="0"/>
              <a:t>laser</a:t>
            </a:r>
            <a:endParaRPr lang="en-US" dirty="0"/>
          </a:p>
          <a:p>
            <a:pPr lvl="1"/>
            <a:r>
              <a:rPr lang="en-US" dirty="0" smtClean="0"/>
              <a:t>Typically used in conjunction with laser action (prior to or during laser scans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Visual </a:t>
            </a:r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Takes 1 image before roller spread and 2 images after spread</a:t>
            </a:r>
          </a:p>
          <a:p>
            <a:pPr lvl="1"/>
            <a:r>
              <a:rPr lang="en-US" dirty="0" smtClean="0"/>
              <a:t>Provides real-time video of the powder bed for user monitoring (user evaluation of powder spreading quality, or other surface/part movement anomalies)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7627" y="1498103"/>
            <a:ext cx="2201037" cy="1749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9536" y="1282729"/>
            <a:ext cx="2377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FLIR SC8240 </a:t>
            </a:r>
            <a:r>
              <a:rPr lang="en-US" sz="1400" dirty="0" smtClean="0"/>
              <a:t>IR image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792" y="3293818"/>
            <a:ext cx="1826708" cy="27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30" y="1416441"/>
            <a:ext cx="3919992" cy="4260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 produced by Sensors </a:t>
            </a:r>
            <a:r>
              <a:rPr lang="en-US" dirty="0"/>
              <a:t>- Optical coherence </a:t>
            </a:r>
            <a:r>
              <a:rPr lang="en-US" dirty="0" smtClean="0"/>
              <a:t>tomography (OCT)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8" y="1267102"/>
            <a:ext cx="4873941" cy="4559540"/>
          </a:xfrm>
        </p:spPr>
        <p:txBody>
          <a:bodyPr/>
          <a:lstStyle/>
          <a:p>
            <a:r>
              <a:rPr lang="en-US" dirty="0" smtClean="0"/>
              <a:t>OCT measurements (100 kHz sample rate)</a:t>
            </a:r>
          </a:p>
          <a:p>
            <a:pPr lvl="1"/>
            <a:r>
              <a:rPr lang="en-US" dirty="0"/>
              <a:t>Established non-invasive, high resolution medical imaging </a:t>
            </a:r>
            <a:r>
              <a:rPr lang="en-US" dirty="0" smtClean="0"/>
              <a:t>technique</a:t>
            </a:r>
            <a:endParaRPr lang="en-US" dirty="0"/>
          </a:p>
          <a:p>
            <a:pPr lvl="1"/>
            <a:r>
              <a:rPr lang="en-US" dirty="0"/>
              <a:t>Produces cross-sectional and 3D representations of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Data volume dependent on experimental requirements </a:t>
            </a:r>
            <a:r>
              <a:rPr lang="en-US" i="1" dirty="0" smtClean="0">
                <a:solidFill>
                  <a:srgbClr val="FF0000"/>
                </a:solidFill>
              </a:rPr>
              <a:t>(do we have an idea what a typical B scan data volume </a:t>
            </a:r>
            <a:r>
              <a:rPr lang="en-US" i="1" smtClean="0">
                <a:solidFill>
                  <a:srgbClr val="FF0000"/>
                </a:solidFill>
              </a:rPr>
              <a:t>is?)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8" y="3906748"/>
            <a:ext cx="3906571" cy="22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Communication with Actuators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267102"/>
            <a:ext cx="4418012" cy="4559540"/>
          </a:xfrm>
        </p:spPr>
        <p:txBody>
          <a:bodyPr/>
          <a:lstStyle/>
          <a:p>
            <a:r>
              <a:rPr lang="en-US" dirty="0" smtClean="0"/>
              <a:t>Laser </a:t>
            </a:r>
            <a:r>
              <a:rPr lang="en-US" dirty="0"/>
              <a:t>with </a:t>
            </a:r>
            <a:r>
              <a:rPr lang="en-US" dirty="0" err="1" smtClean="0"/>
              <a:t>Galvometers</a:t>
            </a:r>
            <a:endParaRPr lang="en-US" dirty="0" smtClean="0"/>
          </a:p>
          <a:p>
            <a:pPr lvl="1"/>
            <a:r>
              <a:rPr lang="en-US" dirty="0" smtClean="0"/>
              <a:t>EC 1000 controls </a:t>
            </a:r>
            <a:r>
              <a:rPr lang="en-US" dirty="0" err="1" smtClean="0"/>
              <a:t>Galvometers</a:t>
            </a:r>
            <a:r>
              <a:rPr lang="en-US" dirty="0" smtClean="0"/>
              <a:t> and Laser</a:t>
            </a:r>
          </a:p>
          <a:p>
            <a:pPr lvl="1"/>
            <a:r>
              <a:rPr lang="en-US" dirty="0" smtClean="0"/>
              <a:t>Interface with LabVIEW </a:t>
            </a:r>
          </a:p>
          <a:p>
            <a:pPr lvl="1"/>
            <a:r>
              <a:rPr lang="en-US" dirty="0" smtClean="0"/>
              <a:t>Communicates through XY2 100 protocol (updates at 100 kHz)</a:t>
            </a:r>
            <a:endParaRPr lang="en-US" dirty="0"/>
          </a:p>
          <a:p>
            <a:r>
              <a:rPr lang="en-US" dirty="0" smtClean="0"/>
              <a:t>Quartz Lamps</a:t>
            </a:r>
          </a:p>
          <a:p>
            <a:pPr lvl="1"/>
            <a:r>
              <a:rPr lang="en-US" dirty="0" smtClean="0"/>
              <a:t>Updated </a:t>
            </a:r>
            <a:r>
              <a:rPr lang="en-US" dirty="0" smtClean="0"/>
              <a:t>continuously (30 Hz or 60 Hz according to camera framerate)</a:t>
            </a:r>
            <a:endParaRPr lang="en-US" dirty="0"/>
          </a:p>
          <a:p>
            <a:r>
              <a:rPr lang="en-US" dirty="0" smtClean="0"/>
              <a:t>Strip Heaters</a:t>
            </a:r>
          </a:p>
          <a:p>
            <a:pPr lvl="1"/>
            <a:r>
              <a:rPr lang="en-US" dirty="0" smtClean="0"/>
              <a:t>Currently updated at 100 Hz, likely to be reduced to 10 Hz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26" y="1541378"/>
            <a:ext cx="3190875" cy="179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9708" y="1154427"/>
            <a:ext cx="124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EC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14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during Build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Flow Diagram for Standard Builds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472" y="1686303"/>
            <a:ext cx="1018563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CAD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335" y="2165696"/>
            <a:ext cx="1018563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STL file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1132" y="1205427"/>
            <a:ext cx="4144868" cy="357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LabVIEW - Startup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3554" y="2645089"/>
            <a:ext cx="1018563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2"/>
                </a:solidFill>
              </a:rPr>
              <a:t>Slicer (specifies layer thickness)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5740" y="2584449"/>
            <a:ext cx="1482646" cy="4100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1 Outline txt file per layer (same folder)</a:t>
            </a:r>
            <a:endParaRPr lang="en-US" sz="800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>
            <a:stCxn id="9" idx="3"/>
            <a:endCxn id="10" idx="1"/>
          </p:cNvCxnSpPr>
          <p:nvPr/>
        </p:nvCxnSpPr>
        <p:spPr>
          <a:xfrm flipV="1">
            <a:off x="2642117" y="2789454"/>
            <a:ext cx="233623" cy="343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11132" y="1562875"/>
            <a:ext cx="4144868" cy="38411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5448" y="3994168"/>
            <a:ext cx="2436193" cy="7362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Configuration File (.xml):</a:t>
            </a:r>
          </a:p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Sets temperatures for QL and Heaters</a:t>
            </a:r>
          </a:p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(…&gt;trunk&gt;</a:t>
            </a:r>
            <a:r>
              <a:rPr lang="en-US" sz="1000" dirty="0" err="1" smtClean="0">
                <a:solidFill>
                  <a:schemeClr val="tx2"/>
                </a:solidFill>
              </a:rPr>
              <a:t>LAMPS_Config_Files</a:t>
            </a:r>
            <a:r>
              <a:rPr lang="en-US" sz="1000" dirty="0" smtClean="0">
                <a:solidFill>
                  <a:schemeClr val="tx2"/>
                </a:solidFill>
              </a:rPr>
              <a:t>)</a:t>
            </a:r>
            <a:endParaRPr lang="en-US" sz="1000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>
            <a:stCxn id="15" idx="3"/>
          </p:cNvCxnSpPr>
          <p:nvPr/>
        </p:nvCxnSpPr>
        <p:spPr>
          <a:xfrm>
            <a:off x="3571641" y="4362304"/>
            <a:ext cx="5461323" cy="23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75739" y="1977516"/>
            <a:ext cx="1484021" cy="41000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1 Infill txt file per layer (USB drive or …&gt;documents&gt;builds)</a:t>
            </a:r>
            <a:endParaRPr lang="en-US" sz="800" dirty="0">
              <a:solidFill>
                <a:schemeClr val="tx2"/>
              </a:solidFill>
            </a:endParaRPr>
          </a:p>
        </p:txBody>
      </p:sp>
      <p:cxnSp>
        <p:nvCxnSpPr>
          <p:cNvPr id="45" name="Straight Arrow Connector 44"/>
          <p:cNvCxnSpPr>
            <a:stCxn id="9" idx="3"/>
            <a:endCxn id="43" idx="1"/>
          </p:cNvCxnSpPr>
          <p:nvPr/>
        </p:nvCxnSpPr>
        <p:spPr>
          <a:xfrm flipV="1">
            <a:off x="2642117" y="2182521"/>
            <a:ext cx="233622" cy="64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08585" y="3781651"/>
            <a:ext cx="1960180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EC1000 prompt (input laser parameters)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08585" y="3206089"/>
            <a:ext cx="1960180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Front panel control (Infill and Outline power)</a:t>
            </a:r>
            <a:endParaRPr lang="en-US" sz="1000" dirty="0">
              <a:solidFill>
                <a:schemeClr val="tx2"/>
              </a:solidFill>
            </a:endParaRPr>
          </a:p>
        </p:txBody>
      </p:sp>
      <p:cxnSp>
        <p:nvCxnSpPr>
          <p:cNvPr id="105" name="Elbow Connector 104"/>
          <p:cNvCxnSpPr>
            <a:stCxn id="98" idx="3"/>
            <a:endCxn id="106" idx="2"/>
          </p:cNvCxnSpPr>
          <p:nvPr/>
        </p:nvCxnSpPr>
        <p:spPr>
          <a:xfrm flipV="1">
            <a:off x="6968765" y="2791537"/>
            <a:ext cx="965331" cy="593276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249094" y="2434090"/>
            <a:ext cx="1370003" cy="35744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Start build</a:t>
            </a:r>
          </a:p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(prompt asks for infill and outline txt file location)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8000" y="1205427"/>
            <a:ext cx="4144868" cy="357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Required Files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88000" y="1562874"/>
            <a:ext cx="4144868" cy="43518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5" idx="3"/>
            <a:endCxn id="6" idx="0"/>
          </p:cNvCxnSpPr>
          <p:nvPr/>
        </p:nvCxnSpPr>
        <p:spPr>
          <a:xfrm>
            <a:off x="1369035" y="1865027"/>
            <a:ext cx="114582" cy="30066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3"/>
            <a:endCxn id="9" idx="0"/>
          </p:cNvCxnSpPr>
          <p:nvPr/>
        </p:nvCxnSpPr>
        <p:spPr>
          <a:xfrm>
            <a:off x="1992898" y="2344420"/>
            <a:ext cx="139938" cy="30066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94" idx="3"/>
          </p:cNvCxnSpPr>
          <p:nvPr/>
        </p:nvCxnSpPr>
        <p:spPr>
          <a:xfrm flipV="1">
            <a:off x="6968765" y="3384812"/>
            <a:ext cx="445623" cy="575563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11132" y="5582746"/>
            <a:ext cx="4144868" cy="32981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External Hard drive “Backup”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99" name="Elbow Connector 98"/>
          <p:cNvCxnSpPr/>
          <p:nvPr/>
        </p:nvCxnSpPr>
        <p:spPr>
          <a:xfrm rot="16200000" flipH="1">
            <a:off x="7217660" y="4101248"/>
            <a:ext cx="2197934" cy="765062"/>
          </a:xfrm>
          <a:prstGeom prst="bentConnector3">
            <a:avLst>
              <a:gd name="adj1" fmla="val 5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934096" y="3530206"/>
            <a:ext cx="92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Recorded for each layer (always the same though)</a:t>
            </a:r>
            <a:endParaRPr lang="en-US" sz="800" dirty="0"/>
          </a:p>
        </p:txBody>
      </p:sp>
      <p:cxnSp>
        <p:nvCxnSpPr>
          <p:cNvPr id="109" name="Elbow Connector 108"/>
          <p:cNvCxnSpPr>
            <a:stCxn id="106" idx="0"/>
          </p:cNvCxnSpPr>
          <p:nvPr/>
        </p:nvCxnSpPr>
        <p:spPr>
          <a:xfrm rot="5400000" flipH="1" flipV="1">
            <a:off x="8224390" y="1625514"/>
            <a:ext cx="518283" cy="109887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" idx="3"/>
            <a:endCxn id="106" idx="1"/>
          </p:cNvCxnSpPr>
          <p:nvPr/>
        </p:nvCxnSpPr>
        <p:spPr>
          <a:xfrm flipV="1">
            <a:off x="4358386" y="2612814"/>
            <a:ext cx="2890708" cy="17664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3" idx="3"/>
          </p:cNvCxnSpPr>
          <p:nvPr/>
        </p:nvCxnSpPr>
        <p:spPr>
          <a:xfrm>
            <a:off x="4359760" y="2182521"/>
            <a:ext cx="2889334" cy="340622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0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5383962" y="1565710"/>
            <a:ext cx="3472038" cy="404538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734" y="1565791"/>
            <a:ext cx="4727338" cy="4045300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082079" y="1894434"/>
            <a:ext cx="4018319" cy="362955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92734" y="1208426"/>
            <a:ext cx="4727337" cy="357447"/>
          </a:xfrm>
          <a:prstGeom prst="rect">
            <a:avLst/>
          </a:prstGeom>
          <a:solidFill>
            <a:schemeClr val="tx2"/>
          </a:solidFill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LabVIEW – Data Flow during Build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during Build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en-US" dirty="0" smtClean="0"/>
              <a:t>Diagram for Standard Builds</a:t>
            </a:r>
            <a:endParaRPr lang="en-US" dirty="0"/>
          </a:p>
          <a:p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107669" y="3509663"/>
            <a:ext cx="1618756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Quartz Lamps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07669" y="4013808"/>
            <a:ext cx="1618755" cy="3574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Strip Heaters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endCxn id="50" idx="1"/>
          </p:cNvCxnSpPr>
          <p:nvPr/>
        </p:nvCxnSpPr>
        <p:spPr>
          <a:xfrm rot="5400000" flipH="1" flipV="1">
            <a:off x="756875" y="3837621"/>
            <a:ext cx="500027" cy="20156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04" y="4323259"/>
            <a:ext cx="1147324" cy="65988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86" y="2071576"/>
            <a:ext cx="1070770" cy="65988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25" y="2071073"/>
            <a:ext cx="1070553" cy="65988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37" y="3461631"/>
            <a:ext cx="1081304" cy="6598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324332" y="2712727"/>
            <a:ext cx="5708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IR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92732" y="5724385"/>
            <a:ext cx="8263267" cy="24439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External Hard drive “Backup”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83" y="4827834"/>
            <a:ext cx="1163107" cy="65377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422081" y="5024078"/>
            <a:ext cx="1239577" cy="2476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Thermocouples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58" y="2926677"/>
            <a:ext cx="1165268" cy="6598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2732" y="4188414"/>
            <a:ext cx="51493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9" y="4066923"/>
            <a:ext cx="71400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/>
              <a:t>Config file</a:t>
            </a:r>
            <a:endParaRPr lang="en-US" sz="1000" dirty="0"/>
          </a:p>
        </p:txBody>
      </p:sp>
      <p:cxnSp>
        <p:nvCxnSpPr>
          <p:cNvPr id="33" name="Straight Arrow Connector 32"/>
          <p:cNvCxnSpPr>
            <a:stCxn id="69" idx="3"/>
            <a:endCxn id="68" idx="1"/>
          </p:cNvCxnSpPr>
          <p:nvPr/>
        </p:nvCxnSpPr>
        <p:spPr>
          <a:xfrm>
            <a:off x="2661658" y="5147890"/>
            <a:ext cx="2455325" cy="68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53" idx="1"/>
          </p:cNvCxnSpPr>
          <p:nvPr/>
        </p:nvCxnSpPr>
        <p:spPr>
          <a:xfrm rot="5400000" flipH="1" flipV="1">
            <a:off x="3143750" y="4677637"/>
            <a:ext cx="494690" cy="44581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082078" y="1688805"/>
            <a:ext cx="4018320" cy="264462"/>
          </a:xfrm>
          <a:prstGeom prst="rect">
            <a:avLst/>
          </a:prstGeom>
          <a:solidFill>
            <a:schemeClr val="tx2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Visual Diagnostics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614003" y="4323260"/>
            <a:ext cx="1147325" cy="659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82320" y="4242751"/>
            <a:ext cx="1003301" cy="1653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Current TC readings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116983" y="4827834"/>
            <a:ext cx="1163107" cy="65117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201082" y="4784151"/>
            <a:ext cx="1003301" cy="1653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TC over time</a:t>
            </a:r>
          </a:p>
        </p:txBody>
      </p:sp>
      <p:cxnSp>
        <p:nvCxnSpPr>
          <p:cNvPr id="97" name="Elbow Connector 96"/>
          <p:cNvCxnSpPr>
            <a:stCxn id="90" idx="3"/>
          </p:cNvCxnSpPr>
          <p:nvPr/>
        </p:nvCxnSpPr>
        <p:spPr>
          <a:xfrm>
            <a:off x="6280090" y="5153424"/>
            <a:ext cx="255850" cy="553123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5359237" y="3461631"/>
            <a:ext cx="1081304" cy="659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489627" y="3351037"/>
            <a:ext cx="820357" cy="1943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ROI graph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099958" y="2926676"/>
            <a:ext cx="1165268" cy="659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4291219" y="2783232"/>
            <a:ext cx="782746" cy="2748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TC and DC of QL over time </a:t>
            </a:r>
          </a:p>
        </p:txBody>
      </p:sp>
      <p:cxnSp>
        <p:nvCxnSpPr>
          <p:cNvPr id="115" name="Elbow Connector 114"/>
          <p:cNvCxnSpPr>
            <a:stCxn id="50" idx="3"/>
          </p:cNvCxnSpPr>
          <p:nvPr/>
        </p:nvCxnSpPr>
        <p:spPr>
          <a:xfrm>
            <a:off x="2726425" y="3688387"/>
            <a:ext cx="240605" cy="201816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168186" y="2071576"/>
            <a:ext cx="1070770" cy="659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305142" y="1992823"/>
            <a:ext cx="820357" cy="1943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Thermal Camera</a:t>
            </a:r>
          </a:p>
        </p:txBody>
      </p:sp>
      <p:cxnSp>
        <p:nvCxnSpPr>
          <p:cNvPr id="124" name="Elbow Connector 123"/>
          <p:cNvCxnSpPr>
            <a:stCxn id="121" idx="1"/>
          </p:cNvCxnSpPr>
          <p:nvPr/>
        </p:nvCxnSpPr>
        <p:spPr>
          <a:xfrm rot="10800000" flipV="1">
            <a:off x="2357348" y="2401517"/>
            <a:ext cx="810838" cy="1108146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26670" y="2788830"/>
            <a:ext cx="14315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Feedback with IR readings from powder bed</a:t>
            </a:r>
            <a:endParaRPr lang="en-US" sz="800" dirty="0"/>
          </a:p>
        </p:txBody>
      </p:sp>
      <p:sp>
        <p:nvSpPr>
          <p:cNvPr id="130" name="Rectangle 129"/>
          <p:cNvSpPr/>
          <p:nvPr/>
        </p:nvSpPr>
        <p:spPr>
          <a:xfrm>
            <a:off x="5866126" y="2071073"/>
            <a:ext cx="1070553" cy="659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991222" y="1984087"/>
            <a:ext cx="820357" cy="1943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800" dirty="0" smtClean="0">
                <a:solidFill>
                  <a:schemeClr val="tx2"/>
                </a:solidFill>
              </a:rPr>
              <a:t>Visual Camera</a:t>
            </a:r>
          </a:p>
        </p:txBody>
      </p:sp>
      <p:cxnSp>
        <p:nvCxnSpPr>
          <p:cNvPr id="139" name="Elbow Connector 138"/>
          <p:cNvCxnSpPr>
            <a:endCxn id="73" idx="1"/>
          </p:cNvCxnSpPr>
          <p:nvPr/>
        </p:nvCxnSpPr>
        <p:spPr>
          <a:xfrm rot="16200000" flipH="1">
            <a:off x="3732059" y="2888719"/>
            <a:ext cx="525160" cy="21063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endCxn id="110" idx="1"/>
          </p:cNvCxnSpPr>
          <p:nvPr/>
        </p:nvCxnSpPr>
        <p:spPr>
          <a:xfrm>
            <a:off x="3889320" y="3249543"/>
            <a:ext cx="1469917" cy="542029"/>
          </a:xfrm>
          <a:prstGeom prst="bentConnector3">
            <a:avLst>
              <a:gd name="adj1" fmla="val -6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10" idx="3"/>
          </p:cNvCxnSpPr>
          <p:nvPr/>
        </p:nvCxnSpPr>
        <p:spPr>
          <a:xfrm>
            <a:off x="6440541" y="3791572"/>
            <a:ext cx="256361" cy="191497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endCxn id="112" idx="3"/>
          </p:cNvCxnSpPr>
          <p:nvPr/>
        </p:nvCxnSpPr>
        <p:spPr>
          <a:xfrm rot="10800000">
            <a:off x="5265226" y="3256618"/>
            <a:ext cx="1431676" cy="534955"/>
          </a:xfrm>
          <a:prstGeom prst="bentConnector3">
            <a:avLst>
              <a:gd name="adj1" fmla="val 194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129749" y="3119522"/>
            <a:ext cx="40614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.xlsx</a:t>
            </a:r>
            <a:endParaRPr lang="en-US" sz="800" dirty="0"/>
          </a:p>
        </p:txBody>
      </p:sp>
      <p:cxnSp>
        <p:nvCxnSpPr>
          <p:cNvPr id="155" name="Elbow Connector 154"/>
          <p:cNvCxnSpPr>
            <a:stCxn id="121" idx="3"/>
          </p:cNvCxnSpPr>
          <p:nvPr/>
        </p:nvCxnSpPr>
        <p:spPr>
          <a:xfrm>
            <a:off x="4238956" y="2401517"/>
            <a:ext cx="2697722" cy="656589"/>
          </a:xfrm>
          <a:prstGeom prst="bentConnector3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6936678" y="3050962"/>
            <a:ext cx="0" cy="26628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765285" y="4097700"/>
            <a:ext cx="30463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smtClean="0"/>
              <a:t>binary</a:t>
            </a:r>
            <a:endParaRPr lang="en-US" sz="800" dirty="0"/>
          </a:p>
        </p:txBody>
      </p:sp>
      <p:sp>
        <p:nvSpPr>
          <p:cNvPr id="162" name="TextBox 161"/>
          <p:cNvSpPr txBox="1"/>
          <p:nvPr/>
        </p:nvSpPr>
        <p:spPr>
          <a:xfrm>
            <a:off x="6479707" y="3683849"/>
            <a:ext cx="19688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800" dirty="0" smtClean="0"/>
              <a:t>.tot</a:t>
            </a:r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6353300" y="5056258"/>
            <a:ext cx="30463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smtClean="0"/>
              <a:t>.xlsx</a:t>
            </a:r>
            <a:endParaRPr lang="en-US" sz="800" dirty="0"/>
          </a:p>
        </p:txBody>
      </p:sp>
      <p:cxnSp>
        <p:nvCxnSpPr>
          <p:cNvPr id="174" name="Elbow Connector 173"/>
          <p:cNvCxnSpPr>
            <a:stCxn id="50" idx="3"/>
          </p:cNvCxnSpPr>
          <p:nvPr/>
        </p:nvCxnSpPr>
        <p:spPr>
          <a:xfrm flipV="1">
            <a:off x="2726425" y="3467911"/>
            <a:ext cx="1373532" cy="22047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906108" y="1647552"/>
            <a:ext cx="889056" cy="3209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EC 1000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334350" y="2018557"/>
            <a:ext cx="1428416" cy="3209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Laser &amp; </a:t>
            </a:r>
            <a:r>
              <a:rPr lang="en-US" sz="1400" dirty="0" err="1" smtClean="0">
                <a:solidFill>
                  <a:schemeClr val="tx2"/>
                </a:solidFill>
              </a:rPr>
              <a:t>Galvos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882864" y="4923887"/>
            <a:ext cx="5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Sample rate set in LV?</a:t>
            </a:r>
            <a:endParaRPr lang="en-US" sz="800" dirty="0"/>
          </a:p>
        </p:txBody>
      </p:sp>
      <p:sp>
        <p:nvSpPr>
          <p:cNvPr id="195" name="TextBox 194"/>
          <p:cNvSpPr txBox="1"/>
          <p:nvPr/>
        </p:nvSpPr>
        <p:spPr>
          <a:xfrm>
            <a:off x="61367" y="1683909"/>
            <a:ext cx="57642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000" dirty="0" smtClean="0"/>
              <a:t>LabVIEW</a:t>
            </a:r>
            <a:endParaRPr lang="en-US" sz="1000" dirty="0"/>
          </a:p>
        </p:txBody>
      </p:sp>
      <p:sp>
        <p:nvSpPr>
          <p:cNvPr id="58" name="Rectangle 57"/>
          <p:cNvSpPr/>
          <p:nvPr/>
        </p:nvSpPr>
        <p:spPr>
          <a:xfrm>
            <a:off x="5383962" y="1208344"/>
            <a:ext cx="3472038" cy="357447"/>
          </a:xfrm>
          <a:prstGeom prst="rect">
            <a:avLst/>
          </a:prstGeom>
          <a:solidFill>
            <a:schemeClr val="tx2"/>
          </a:solidFill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LabVIEW - </a:t>
            </a:r>
            <a:r>
              <a:rPr lang="en-US" dirty="0" err="1" smtClean="0">
                <a:solidFill>
                  <a:schemeClr val="bg1"/>
                </a:solidFill>
              </a:rPr>
              <a:t>Cooldown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17534" y="2730955"/>
            <a:ext cx="1343306" cy="5781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2"/>
                </a:solidFill>
              </a:rPr>
              <a:t>Cooldown</a:t>
            </a:r>
            <a:r>
              <a:rPr lang="en-US" sz="1000" dirty="0" smtClean="0">
                <a:solidFill>
                  <a:schemeClr val="tx2"/>
                </a:solidFill>
              </a:rPr>
              <a:t> activated by front panel control button</a:t>
            </a:r>
            <a:endParaRPr lang="en-US" sz="10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>
            <a:stCxn id="195" idx="3"/>
            <a:endCxn id="176" idx="1"/>
          </p:cNvCxnSpPr>
          <p:nvPr/>
        </p:nvCxnSpPr>
        <p:spPr>
          <a:xfrm>
            <a:off x="637790" y="1807020"/>
            <a:ext cx="268318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91" idx="1"/>
          </p:cNvCxnSpPr>
          <p:nvPr/>
        </p:nvCxnSpPr>
        <p:spPr>
          <a:xfrm>
            <a:off x="1107671" y="1965803"/>
            <a:ext cx="226679" cy="21320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380188" y="3824544"/>
            <a:ext cx="1217999" cy="6167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2"/>
                </a:solidFill>
              </a:rPr>
              <a:t>Input </a:t>
            </a:r>
            <a:r>
              <a:rPr lang="en-US" sz="1000" dirty="0" err="1" smtClean="0">
                <a:solidFill>
                  <a:schemeClr val="tx2"/>
                </a:solidFill>
              </a:rPr>
              <a:t>Cooldown</a:t>
            </a:r>
            <a:r>
              <a:rPr lang="en-US" sz="1000" dirty="0" smtClean="0">
                <a:solidFill>
                  <a:schemeClr val="tx2"/>
                </a:solidFill>
              </a:rPr>
              <a:t> </a:t>
            </a:r>
            <a:r>
              <a:rPr lang="en-US" sz="1000" dirty="0" err="1" smtClean="0">
                <a:solidFill>
                  <a:schemeClr val="tx2"/>
                </a:solidFill>
              </a:rPr>
              <a:t>config</a:t>
            </a:r>
            <a:r>
              <a:rPr lang="en-US" sz="1000" dirty="0" smtClean="0">
                <a:solidFill>
                  <a:schemeClr val="tx2"/>
                </a:solidFill>
              </a:rPr>
              <a:t> files (same folder as prev. </a:t>
            </a:r>
            <a:r>
              <a:rPr lang="en-US" sz="1000" dirty="0" err="1" smtClean="0">
                <a:solidFill>
                  <a:schemeClr val="tx2"/>
                </a:solidFill>
              </a:rPr>
              <a:t>config</a:t>
            </a:r>
            <a:r>
              <a:rPr lang="en-US" sz="1000" dirty="0" smtClean="0">
                <a:solidFill>
                  <a:schemeClr val="tx2"/>
                </a:solidFill>
              </a:rPr>
              <a:t> files</a:t>
            </a:r>
            <a:endParaRPr lang="en-US" sz="1000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>
            <a:stCxn id="91" idx="0"/>
            <a:endCxn id="62" idx="2"/>
          </p:cNvCxnSpPr>
          <p:nvPr/>
        </p:nvCxnSpPr>
        <p:spPr>
          <a:xfrm flipH="1" flipV="1">
            <a:off x="7989187" y="3309094"/>
            <a:ext cx="1" cy="5154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0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8eeead81-23f5-49fc-b91c-a84da83e3e98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36.50472&quot; indentType=&quot;1&quot;&gt;&lt;textframe marginLeft=&quot;6&quot; marginRight=&quot;6&quot; verticalAnchor=&quot;3&quot; /&gt;&lt;paragraphformat alignment=&quot;2&quot; /&gt;&lt;fill foreColor=&quot;15&quot; visible=&quot;1&quot; /&gt;&lt;font bold=&quot;1&quot; color=&quot;14&quot; /&gt;&lt;/element&gt;&lt;element field=&quot;topic&quot; type=&quot;autoshape&quot; autoShapeType=&quot;1&quot; indent=&quot;(level-1)*36.50472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36.50472&quot; indentType=&quot;1&quot;&gt;&lt;paragraphformat alignment=&quot;1&quot; /&gt;&lt;/element&gt;&lt;element field=&quot;freecolumn&quot; type=&quot;autoshape&quot; autoShapeType=&quot;1&quot; indent=&quot;(level-1)*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36.50472*scale*fontScale&quot; top=&quot;0&quot; width=&quot;agendaWidth-topicLeftSpacing-itemNoWidth-(level-1)*36.50472*scale*fontScale&quot; height=&quot;itemHeight&quot; /&gt;&lt;fill foreColor=&quot;#D9D9D9&quot; visible=&quot;1&quot; /&gt;&lt;/element&gt;&lt;element field=&quot;itemno&quot; type=&quot;autoshape&quot; autoShapeType=&quot;1&quot; indent=&quot;(level-1)*36.50472&quot; indentType=&quot;1&quot;&gt;&lt;textframe marginLeft=&quot;6&quot; marginRight=&quot;6&quot; verticalAnchor=&quot;3&quot; /&gt;&lt;paragraphformat alignment=&quot;2&quot; /&gt;&lt;fill foreColor=&quot;15&quot; visible=&quot;1&quot; /&gt;&lt;font bold=&quot;1&quot; color=&quot;14&quot; /&gt;&lt;/element&gt;&lt;element field=&quot;topic&quot; type=&quot;autoshape&quot; autoShapeType=&quot;1&quot; indent=&quot;(level-1)*36.50472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36.50472&quot; indentType=&quot;1&quot;&gt;&lt;paragraphformat alignment=&quot;1&quot; /&gt;&lt;/element&gt;&lt;element field=&quot;freecolumn&quot; type=&quot;autoshape&quot; autoShapeType=&quot;1&quot; indent=&quot;(level-1)*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36.50472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36.50472&quot; indentType=&quot;1&quot;&gt;&lt;paragraphformat alignment=&quot;1&quot; /&gt;&lt;font italic=&quot;1&quot; /&gt;&lt;/element&gt;&lt;element field=&quot;freecolumn&quot; type=&quot;autoshape&quot; autoShapeType=&quot;1&quot; indent=&quot;(level-1)*36.50472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36.50472*scale*fontScale&quot; top=&quot;0&quot; width=&quot;agendaWidth-topicLeftSpacing-itemNoWidth-(level-1)*36.50472*scale*fontScale&quot; height=&quot;itemHeight&quot; /&gt;&lt;fill foreColor=&quot;#D9D9D9&quot; visible=&quot;1&quot; /&gt;&lt;/element&gt;&lt;element field=&quot;topic&quot; type=&quot;autoshape&quot; autoShapeType=&quot;1&quot; indent=&quot;(level-1)*36.50472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36.50472&quot; indentType=&quot;1&quot;&gt;&lt;paragraphformat alignment=&quot;1&quot; /&gt;&lt;font italic=&quot;1&quot; /&gt;&lt;/element&gt;&lt;element field=&quot;freecolumn&quot; type=&quot;autoshape&quot; autoShapeType=&quot;1&quot; indent=&quot;(level-1)*36.50472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Overview&quot; title=&quot;Overview&quot; subtitle=&quot;&quot; sizingModeId=&quot;2&quot; fontSize=&quot;16&quot; startTime=&quot;540&quot; timeFormatId=&quot;1&quot; startItemNo=&quot;1&quot; createSingleAgendaSlide=&quot;1&quot; createSeparatingSlides=&quot;1&quot; createBackupSlide=&quot;1&quot; layoutId=&quot;1_1&quot; fontSizeAuto=&quot;0&quot; createSections=&quot;0&quot; singleSlideId=&quot;8b5a3ea7-bc34-4174-9c98-f4933d0edad1&quot; backupSlideId=&quot;72c0719c-d1b8-400a-a78e-9cf6d9cd1782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392.9984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e2648e70-5033-401f-8ba6-15764f500ddd&quot; parentId=&quot;&quot; level=&quot;1&quot; generateAgendaSlide=&quot;1&quot; showAgendaItem=&quot;1&quot; isBreak=&quot;0&quot; topic=&quot;Introduction LAMPS&quot; agendaSlideId=&quot;8bc751eb-7bef-443e-854d-d62caf113ce6&quot; /&gt;&lt;item duration=&quot;30&quot; id=&quot;88728407-1809-4a27-b2cf-001fc99b00fe&quot; parentId=&quot;&quot; level=&quot;1&quot; generateAgendaSlide=&quot;1&quot; showAgendaItem=&quot;1&quot; isBreak=&quot;0&quot; topic=&quot;Data I/O at Build Start&quot; agendaSlideId=&quot;8a1df593-9d66-45eb-8a76-52c1e42af546&quot; /&gt;&lt;item duration=&quot;30&quot; id=&quot;b1dadc2b-9ca2-4b67-a89e-36da65a25ec5&quot; parentId=&quot;&quot; level=&quot;1&quot; generateAgendaSlide=&quot;1&quot; showAgendaItem=&quot;1&quot; isBreak=&quot;0&quot; topic=&quot;Data Flow during Build&quot; agendaSlideId=&quot;d8f67637-3d43-41d3-8eb5-73dc300a9a3a&quot; /&gt;&lt;item duration=&quot;30&quot; id=&quot;4c0df1f8-eb02-407f-891c-a2453694877f&quot; parentId=&quot;&quot; level=&quot;1&quot; generateAgendaSlide=&quot;1&quot; showAgendaItem=&quot;1&quot; isBreak=&quot;0&quot; topic=&quot;Data I/O after Build Completion&quot; agendaSlideId=&quot;128937df-3d61-4e78-8cad-79c2e9532683&quot; /&gt;&lt;/items&gt;&lt;/agenda&gt;&lt;/contents&gt;&lt;/ee4p&gt;"/>
</p:tagLst>
</file>

<file path=ppt/theme/theme1.xml><?xml version="1.0" encoding="utf-8"?>
<a:theme xmlns:a="http://schemas.openxmlformats.org/drawingml/2006/main" name="Vorlage ITA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40626_Powerpointvorlage_institute" id="{F89903F1-990E-4F44-9E3F-225D88EC6716}" vid="{67F58320-DBAD-445F-8951-399E9560E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4630</TotalTime>
  <Words>813</Words>
  <Application>Microsoft Office PowerPoint</Application>
  <PresentationFormat>On-screen Show (4:3)</PresentationFormat>
  <Paragraphs>144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Symbol</vt:lpstr>
      <vt:lpstr>Wingdings</vt:lpstr>
      <vt:lpstr>Vorlage ITA</vt:lpstr>
      <vt:lpstr>Data Analysis with LAMPS</vt:lpstr>
      <vt:lpstr>Introduction LAMPS</vt:lpstr>
      <vt:lpstr>Introduction LAMPS</vt:lpstr>
      <vt:lpstr>Sensors and Actuators</vt:lpstr>
      <vt:lpstr>Sensors and Actuators</vt:lpstr>
      <vt:lpstr>Sensors and Actuators</vt:lpstr>
      <vt:lpstr>Sensors and Actuators</vt:lpstr>
      <vt:lpstr>Data Flow during Build</vt:lpstr>
      <vt:lpstr>Data Flow during Build</vt:lpstr>
      <vt:lpstr>Data Flow during Build</vt:lpstr>
      <vt:lpstr>Data Flow during Build</vt:lpstr>
    </vt:vector>
  </TitlesOfParts>
  <Company>Institut für Textiltechnik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veit</dc:creator>
  <cp:lastModifiedBy>Alexander Nettekoven</cp:lastModifiedBy>
  <cp:revision>230</cp:revision>
  <dcterms:created xsi:type="dcterms:W3CDTF">2016-01-22T12:41:41Z</dcterms:created>
  <dcterms:modified xsi:type="dcterms:W3CDTF">2017-09-12T02:26:10Z</dcterms:modified>
</cp:coreProperties>
</file>